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2.svg" ContentType="image/svg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</p:sldIdLst>
  <p:sldSz cx="7772400" cy="10058400"/>
  <p:notesSz cx="6858000" cy="9144000"/>
  <p:embeddedFontLst>
    <p:embeddedFont>
      <p:font typeface="Poppins" panose="00000500000000000000"/>
      <p:regular r:id="rId7"/>
    </p:embeddedFont>
    <p:embeddedFont>
      <p:font typeface="Poppins Bold" panose="00000800000000000000"/>
      <p:bold r:id="rId8"/>
    </p:embeddedFont>
    <p:embeddedFont>
      <p:font typeface="Calibri" panose="020F050202020403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 userDrawn="1">
          <p15:clr>
            <a:srgbClr val="A4A3A4"/>
          </p15:clr>
        </p15:guide>
        <p15:guide id="2" pos="29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76"/>
        <p:guide pos="29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3.fntdata"/><Relationship Id="rId8" Type="http://schemas.openxmlformats.org/officeDocument/2006/relationships/font" Target="fonts/font2.fntdata"/><Relationship Id="rId7" Type="http://schemas.openxmlformats.org/officeDocument/2006/relationships/font" Target="fonts/font1.fntdata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font" Target="fonts/font6.fntdata"/><Relationship Id="rId11" Type="http://schemas.openxmlformats.org/officeDocument/2006/relationships/font" Target="fonts/font5.fntdata"/><Relationship Id="rId10" Type="http://schemas.openxmlformats.org/officeDocument/2006/relationships/font" Target="fonts/font4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form 3"/>
          <p:cNvSpPr/>
          <p:nvPr/>
        </p:nvSpPr>
        <p:spPr>
          <a:xfrm>
            <a:off x="4800600" y="4037965"/>
            <a:ext cx="2749550" cy="2054225"/>
          </a:xfrm>
          <a:custGeom>
            <a:avLst/>
            <a:gdLst/>
            <a:ahLst/>
            <a:cxnLst/>
            <a:rect l="l" t="t" r="r" b="b"/>
            <a:pathLst>
              <a:path w="950575" h="1988885">
                <a:moveTo>
                  <a:pt x="0" y="0"/>
                </a:moveTo>
                <a:lnTo>
                  <a:pt x="950575" y="0"/>
                </a:lnTo>
                <a:lnTo>
                  <a:pt x="950575" y="1988885"/>
                </a:lnTo>
                <a:lnTo>
                  <a:pt x="0" y="1988885"/>
                </a:lnTo>
                <a:close/>
              </a:path>
            </a:pathLst>
          </a:custGeom>
          <a:solidFill>
            <a:srgbClr val="E9EFED"/>
          </a:solidFill>
        </p:spPr>
      </p:sp>
      <p:grpSp>
        <p:nvGrpSpPr>
          <p:cNvPr id="20" name="Group 20"/>
          <p:cNvGrpSpPr/>
          <p:nvPr/>
        </p:nvGrpSpPr>
        <p:grpSpPr>
          <a:xfrm rot="0">
            <a:off x="4997717" y="4842790"/>
            <a:ext cx="490986" cy="49098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7B8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0"/>
                </a:lnSpc>
              </a:pPr>
              <a:r>
                <a:rPr lang="en-US" sz="1300">
                  <a:solidFill>
                    <a:srgbClr val="FFFAF2"/>
                  </a:solidFill>
                  <a:latin typeface="Poppins" panose="00000500000000000000"/>
                  <a:ea typeface="Poppins" panose="00000500000000000000"/>
                  <a:cs typeface="Poppins" panose="00000500000000000000"/>
                  <a:sym typeface="Poppins" panose="00000500000000000000"/>
                </a:rPr>
                <a:t>25</a:t>
              </a:r>
              <a:endParaRPr lang="en-US" sz="1300">
                <a:solidFill>
                  <a:srgbClr val="FFFAF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endParaRPr>
            </a:p>
          </p:txBody>
        </p:sp>
      </p:grpSp>
      <p:sp>
        <p:nvSpPr>
          <p:cNvPr id="59" name="Freeform 59"/>
          <p:cNvSpPr/>
          <p:nvPr/>
        </p:nvSpPr>
        <p:spPr>
          <a:xfrm rot="2201756">
            <a:off x="-478984" y="922611"/>
            <a:ext cx="1090884" cy="1183725"/>
          </a:xfrm>
          <a:custGeom>
            <a:avLst/>
            <a:gdLst/>
            <a:ahLst/>
            <a:cxnLst/>
            <a:rect l="l" t="t" r="r" b="b"/>
            <a:pathLst>
              <a:path w="1090884" h="1183725">
                <a:moveTo>
                  <a:pt x="0" y="0"/>
                </a:moveTo>
                <a:lnTo>
                  <a:pt x="1090884" y="0"/>
                </a:lnTo>
                <a:lnTo>
                  <a:pt x="1090884" y="1183725"/>
                </a:lnTo>
                <a:lnTo>
                  <a:pt x="0" y="118372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rot="3250964" flipH="1">
            <a:off x="171913" y="-612330"/>
            <a:ext cx="878293" cy="1947828"/>
          </a:xfrm>
          <a:custGeom>
            <a:avLst/>
            <a:gdLst/>
            <a:ahLst/>
            <a:cxnLst/>
            <a:rect l="l" t="t" r="r" b="b"/>
            <a:pathLst>
              <a:path w="878293" h="1947828">
                <a:moveTo>
                  <a:pt x="878293" y="0"/>
                </a:moveTo>
                <a:lnTo>
                  <a:pt x="0" y="0"/>
                </a:lnTo>
                <a:lnTo>
                  <a:pt x="0" y="1947828"/>
                </a:lnTo>
                <a:lnTo>
                  <a:pt x="878293" y="1947828"/>
                </a:lnTo>
                <a:lnTo>
                  <a:pt x="87829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1" name="TextBox 61"/>
          <p:cNvSpPr txBox="1"/>
          <p:nvPr/>
        </p:nvSpPr>
        <p:spPr>
          <a:xfrm>
            <a:off x="735509" y="685393"/>
            <a:ext cx="6301382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4500" b="1">
                <a:solidFill>
                  <a:srgbClr val="173A45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Graceful Bonds News</a:t>
            </a:r>
            <a:endParaRPr lang="en-US" sz="4500" b="1">
              <a:solidFill>
                <a:srgbClr val="173A45"/>
              </a:solidFill>
              <a:latin typeface="The Seasons Bold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4926330" y="4301490"/>
            <a:ext cx="2465705" cy="274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</a:pPr>
            <a:r>
              <a:rPr lang="en-US">
                <a:solidFill>
                  <a:srgbClr val="173A4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UPCOMING EVENTS</a:t>
            </a:r>
            <a:endParaRPr lang="en-US">
              <a:solidFill>
                <a:srgbClr val="173A4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403225" y="6525895"/>
            <a:ext cx="6941185" cy="274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</a:pPr>
            <a:r>
              <a:rPr lang="en-SG" altLang="en-US" sz="1600" b="1">
                <a:solidFill>
                  <a:srgbClr val="173A4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MY EXPERIENCE</a:t>
            </a:r>
            <a:endParaRPr lang="en-SG" altLang="en-US" sz="1600" b="1">
              <a:solidFill>
                <a:srgbClr val="173A4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4958982" y="4572262"/>
            <a:ext cx="490986" cy="21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173A4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Jul</a:t>
            </a:r>
            <a:endParaRPr lang="en-US" sz="1200">
              <a:solidFill>
                <a:srgbClr val="173A4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5643245" y="4842510"/>
            <a:ext cx="1669415" cy="43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173A4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Diamond Dots Project</a:t>
            </a:r>
            <a:endParaRPr lang="en-US" sz="1200">
              <a:solidFill>
                <a:srgbClr val="173A4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173A4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4.00pm to 5.30pm</a:t>
            </a:r>
            <a:endParaRPr lang="en-US" sz="1200">
              <a:solidFill>
                <a:srgbClr val="173A4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474345" y="7266305"/>
            <a:ext cx="3203575" cy="2333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SG" altLang="en-US" sz="1000">
                <a:solidFill>
                  <a:srgbClr val="173A4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“I recently had the pleasure of participating in the Graceful Bonds art workshop, and it was truly a heartwarming and enriching experience.</a:t>
            </a:r>
            <a:endParaRPr lang="en-SG" altLang="en-US" sz="1000">
              <a:solidFill>
                <a:srgbClr val="173A4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endParaRPr lang="en-SG" altLang="en-US" sz="1000">
              <a:solidFill>
                <a:srgbClr val="173A4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SG" altLang="en-US" sz="1000">
                <a:solidFill>
                  <a:srgbClr val="173A4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The event created a welcoming and relaxed environment where parents could connect through creativity. I deeply appreciate the school’s initiative to host such events that nurture relationships and provide a creative outlet for parents, guardians and family members.</a:t>
            </a:r>
            <a:endParaRPr lang="en-SG" altLang="en-US" sz="1000">
              <a:solidFill>
                <a:srgbClr val="173A4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endParaRPr lang="en-SG" altLang="en-US" sz="1000">
              <a:solidFill>
                <a:srgbClr val="173A4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SG" altLang="en-US" sz="1000">
                <a:solidFill>
                  <a:srgbClr val="173A4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Looking forward to more such moments of shared joy and creativity!”</a:t>
            </a:r>
            <a:endParaRPr lang="en-SG" altLang="en-US" sz="1000">
              <a:solidFill>
                <a:srgbClr val="173A4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474345" y="6939915"/>
            <a:ext cx="3269615" cy="26733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ts val="1960"/>
              </a:lnSpc>
            </a:pPr>
            <a:r>
              <a:rPr lang="en-SG" altLang="en-US" sz="1200" b="1">
                <a:solidFill>
                  <a:srgbClr val="577B82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Sheena Mae Santos - parent of Santiago, (K2) </a:t>
            </a:r>
            <a:endParaRPr lang="en-SG" altLang="en-US" sz="1200" b="1">
              <a:solidFill>
                <a:srgbClr val="577B82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84" name="Freeform 84"/>
          <p:cNvSpPr/>
          <p:nvPr/>
        </p:nvSpPr>
        <p:spPr>
          <a:xfrm rot="-2266449" flipH="1">
            <a:off x="7169332" y="824437"/>
            <a:ext cx="1090884" cy="1183725"/>
          </a:xfrm>
          <a:custGeom>
            <a:avLst/>
            <a:gdLst/>
            <a:ahLst/>
            <a:cxnLst/>
            <a:rect l="l" t="t" r="r" b="b"/>
            <a:pathLst>
              <a:path w="1090884" h="1183725">
                <a:moveTo>
                  <a:pt x="1090884" y="0"/>
                </a:moveTo>
                <a:lnTo>
                  <a:pt x="0" y="0"/>
                </a:lnTo>
                <a:lnTo>
                  <a:pt x="0" y="1183725"/>
                </a:lnTo>
                <a:lnTo>
                  <a:pt x="1090884" y="1183725"/>
                </a:lnTo>
                <a:lnTo>
                  <a:pt x="1090884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 rot="-3530312">
            <a:off x="6706690" y="-682077"/>
            <a:ext cx="878293" cy="1947828"/>
          </a:xfrm>
          <a:custGeom>
            <a:avLst/>
            <a:gdLst/>
            <a:ahLst/>
            <a:cxnLst/>
            <a:rect l="l" t="t" r="r" b="b"/>
            <a:pathLst>
              <a:path w="878293" h="1947828">
                <a:moveTo>
                  <a:pt x="0" y="0"/>
                </a:moveTo>
                <a:lnTo>
                  <a:pt x="878294" y="0"/>
                </a:lnTo>
                <a:lnTo>
                  <a:pt x="878294" y="1947828"/>
                </a:lnTo>
                <a:lnTo>
                  <a:pt x="0" y="1947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8" name="Picture 107" descr="386bd3ea-5784-4ca3-be25-8cc297e2a0d0"/>
          <p:cNvPicPr>
            <a:picLocks noChangeAspect="1"/>
          </p:cNvPicPr>
          <p:nvPr/>
        </p:nvPicPr>
        <p:blipFill>
          <a:blip r:embed="rId5"/>
          <a:srcRect t="4144" b="20861"/>
          <a:stretch>
            <a:fillRect/>
          </a:stretch>
        </p:blipFill>
        <p:spPr>
          <a:xfrm>
            <a:off x="5174615" y="1752361"/>
            <a:ext cx="2051050" cy="2051050"/>
          </a:xfrm>
          <a:prstGeom prst="rect">
            <a:avLst/>
          </a:prstGeom>
        </p:spPr>
      </p:pic>
      <p:pic>
        <p:nvPicPr>
          <p:cNvPr id="109" name="Picture 108" descr="9315ef67-a039-445c-969f-e899936dac81"/>
          <p:cNvPicPr>
            <a:picLocks noChangeAspect="1"/>
          </p:cNvPicPr>
          <p:nvPr/>
        </p:nvPicPr>
        <p:blipFill>
          <a:blip r:embed="rId6"/>
          <a:srcRect l="-867" t="6942" r="867" b="18087"/>
          <a:stretch>
            <a:fillRect/>
          </a:stretch>
        </p:blipFill>
        <p:spPr>
          <a:xfrm>
            <a:off x="609600" y="1753235"/>
            <a:ext cx="2050415" cy="2050415"/>
          </a:xfrm>
          <a:prstGeom prst="rect">
            <a:avLst/>
          </a:prstGeom>
        </p:spPr>
      </p:pic>
      <p:pic>
        <p:nvPicPr>
          <p:cNvPr id="110" name="Picture 109" descr="50ff549e-d704-484c-81c5-90064c200835"/>
          <p:cNvPicPr>
            <a:picLocks noChangeAspect="1"/>
          </p:cNvPicPr>
          <p:nvPr/>
        </p:nvPicPr>
        <p:blipFill>
          <a:blip r:embed="rId7"/>
          <a:srcRect t="3412" b="21611"/>
          <a:stretch>
            <a:fillRect/>
          </a:stretch>
        </p:blipFill>
        <p:spPr>
          <a:xfrm>
            <a:off x="2895600" y="1752600"/>
            <a:ext cx="2051050" cy="2051050"/>
          </a:xfrm>
          <a:prstGeom prst="rect">
            <a:avLst/>
          </a:prstGeom>
        </p:spPr>
      </p:pic>
      <p:pic>
        <p:nvPicPr>
          <p:cNvPr id="111" name="Picture 110" descr="b2cd081e-6959-441e-80b0-c232222b5526"/>
          <p:cNvPicPr>
            <a:picLocks noChangeAspect="1"/>
          </p:cNvPicPr>
          <p:nvPr/>
        </p:nvPicPr>
        <p:blipFill>
          <a:blip r:embed="rId8"/>
          <a:srcRect t="3925" b="21083"/>
          <a:stretch>
            <a:fillRect/>
          </a:stretch>
        </p:blipFill>
        <p:spPr>
          <a:xfrm>
            <a:off x="228600" y="4037965"/>
            <a:ext cx="2051685" cy="2051685"/>
          </a:xfrm>
          <a:prstGeom prst="rect">
            <a:avLst/>
          </a:prstGeom>
        </p:spPr>
      </p:pic>
      <p:pic>
        <p:nvPicPr>
          <p:cNvPr id="112" name="Picture 111" descr="dd9cb590-ae73-4356-bd7d-e59b21353719"/>
          <p:cNvPicPr>
            <a:picLocks noChangeAspect="1"/>
          </p:cNvPicPr>
          <p:nvPr/>
        </p:nvPicPr>
        <p:blipFill>
          <a:blip r:embed="rId9"/>
          <a:srcRect t="9207" b="15793"/>
          <a:stretch>
            <a:fillRect/>
          </a:stretch>
        </p:blipFill>
        <p:spPr>
          <a:xfrm>
            <a:off x="2514600" y="4038600"/>
            <a:ext cx="2044065" cy="2044065"/>
          </a:xfrm>
          <a:prstGeom prst="rect">
            <a:avLst/>
          </a:prstGeom>
        </p:spPr>
      </p:pic>
      <p:grpSp>
        <p:nvGrpSpPr>
          <p:cNvPr id="134" name="Group 5"/>
          <p:cNvGrpSpPr/>
          <p:nvPr/>
        </p:nvGrpSpPr>
        <p:grpSpPr>
          <a:xfrm rot="5400000">
            <a:off x="-1478280" y="8016240"/>
            <a:ext cx="3540125" cy="157480"/>
            <a:chOff x="0" y="0"/>
            <a:chExt cx="1002847" cy="42381"/>
          </a:xfrm>
        </p:grpSpPr>
        <p:sp>
          <p:nvSpPr>
            <p:cNvPr id="135" name="Freeform 6"/>
            <p:cNvSpPr/>
            <p:nvPr/>
          </p:nvSpPr>
          <p:spPr>
            <a:xfrm>
              <a:off x="0" y="0"/>
              <a:ext cx="1002847" cy="42381"/>
            </a:xfrm>
            <a:custGeom>
              <a:avLst/>
              <a:gdLst/>
              <a:ahLst/>
              <a:cxnLst/>
              <a:rect l="l" t="t" r="r" b="b"/>
              <a:pathLst>
                <a:path w="1002847" h="42381">
                  <a:moveTo>
                    <a:pt x="0" y="0"/>
                  </a:moveTo>
                  <a:lnTo>
                    <a:pt x="1002847" y="0"/>
                  </a:lnTo>
                  <a:lnTo>
                    <a:pt x="1002847" y="42381"/>
                  </a:lnTo>
                  <a:lnTo>
                    <a:pt x="0" y="42381"/>
                  </a:lnTo>
                  <a:close/>
                </a:path>
              </a:pathLst>
            </a:custGeom>
            <a:solidFill>
              <a:srgbClr val="99C2C6"/>
            </a:solidFill>
          </p:spPr>
        </p:sp>
        <p:sp>
          <p:nvSpPr>
            <p:cNvPr id="136" name="TextBox 7"/>
            <p:cNvSpPr txBox="1"/>
            <p:nvPr/>
          </p:nvSpPr>
          <p:spPr>
            <a:xfrm>
              <a:off x="0" y="-28575"/>
              <a:ext cx="1002847" cy="70956"/>
            </a:xfrm>
            <a:prstGeom prst="rect">
              <a:avLst/>
            </a:prstGeom>
          </p:spPr>
          <p:txBody>
            <a:bodyPr lIns="36928" tIns="36928" rIns="36928" bIns="36928" rtlCol="0" anchor="ctr"/>
            <a:p>
              <a:pPr algn="ctr">
                <a:lnSpc>
                  <a:spcPts val="1425"/>
                </a:lnSpc>
              </a:pPr>
            </a:p>
          </p:txBody>
        </p:sp>
      </p:grpSp>
      <p:grpSp>
        <p:nvGrpSpPr>
          <p:cNvPr id="137" name="Group 8"/>
          <p:cNvGrpSpPr/>
          <p:nvPr/>
        </p:nvGrpSpPr>
        <p:grpSpPr>
          <a:xfrm rot="5400000">
            <a:off x="5697855" y="8015605"/>
            <a:ext cx="3538855" cy="157480"/>
            <a:chOff x="0" y="0"/>
            <a:chExt cx="1002847" cy="42381"/>
          </a:xfrm>
        </p:grpSpPr>
        <p:sp>
          <p:nvSpPr>
            <p:cNvPr id="138" name="Freeform 9"/>
            <p:cNvSpPr/>
            <p:nvPr/>
          </p:nvSpPr>
          <p:spPr>
            <a:xfrm>
              <a:off x="0" y="0"/>
              <a:ext cx="1002847" cy="42381"/>
            </a:xfrm>
            <a:custGeom>
              <a:avLst/>
              <a:gdLst/>
              <a:ahLst/>
              <a:cxnLst/>
              <a:rect l="l" t="t" r="r" b="b"/>
              <a:pathLst>
                <a:path w="1002847" h="42381">
                  <a:moveTo>
                    <a:pt x="0" y="0"/>
                  </a:moveTo>
                  <a:lnTo>
                    <a:pt x="1002847" y="0"/>
                  </a:lnTo>
                  <a:lnTo>
                    <a:pt x="1002847" y="42381"/>
                  </a:lnTo>
                  <a:lnTo>
                    <a:pt x="0" y="42381"/>
                  </a:lnTo>
                  <a:close/>
                </a:path>
              </a:pathLst>
            </a:custGeom>
            <a:solidFill>
              <a:srgbClr val="99C2C6"/>
            </a:solidFill>
          </p:spPr>
        </p:sp>
        <p:sp>
          <p:nvSpPr>
            <p:cNvPr id="139" name="TextBox 10"/>
            <p:cNvSpPr txBox="1"/>
            <p:nvPr/>
          </p:nvSpPr>
          <p:spPr>
            <a:xfrm>
              <a:off x="0" y="-28575"/>
              <a:ext cx="1002847" cy="70956"/>
            </a:xfrm>
            <a:prstGeom prst="rect">
              <a:avLst/>
            </a:prstGeom>
          </p:spPr>
          <p:txBody>
            <a:bodyPr lIns="36928" tIns="36928" rIns="36928" bIns="36928" rtlCol="0" anchor="ctr"/>
            <a:p>
              <a:pPr algn="ctr">
                <a:lnSpc>
                  <a:spcPts val="1425"/>
                </a:lnSpc>
              </a:p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3360" y="6308090"/>
            <a:ext cx="7321550" cy="157480"/>
            <a:chOff x="483" y="11014"/>
            <a:chExt cx="11283" cy="248"/>
          </a:xfrm>
        </p:grpSpPr>
        <p:grpSp>
          <p:nvGrpSpPr>
            <p:cNvPr id="140" name="Group 11"/>
            <p:cNvGrpSpPr/>
            <p:nvPr/>
          </p:nvGrpSpPr>
          <p:grpSpPr>
            <a:xfrm rot="0">
              <a:off x="498" y="11014"/>
              <a:ext cx="11246" cy="248"/>
              <a:chOff x="0" y="0"/>
              <a:chExt cx="799984" cy="42381"/>
            </a:xfrm>
          </p:grpSpPr>
          <p:sp>
            <p:nvSpPr>
              <p:cNvPr id="141" name="Freeform 12"/>
              <p:cNvSpPr/>
              <p:nvPr/>
            </p:nvSpPr>
            <p:spPr>
              <a:xfrm>
                <a:off x="0" y="0"/>
                <a:ext cx="799984" cy="42381"/>
              </a:xfrm>
              <a:custGeom>
                <a:avLst/>
                <a:gdLst/>
                <a:ahLst/>
                <a:cxnLst/>
                <a:rect l="l" t="t" r="r" b="b"/>
                <a:pathLst>
                  <a:path w="799984" h="42381">
                    <a:moveTo>
                      <a:pt x="0" y="0"/>
                    </a:moveTo>
                    <a:lnTo>
                      <a:pt x="799984" y="0"/>
                    </a:lnTo>
                    <a:lnTo>
                      <a:pt x="799984" y="42381"/>
                    </a:lnTo>
                    <a:lnTo>
                      <a:pt x="0" y="42381"/>
                    </a:lnTo>
                    <a:close/>
                  </a:path>
                </a:pathLst>
              </a:custGeom>
              <a:solidFill>
                <a:srgbClr val="F4A590"/>
              </a:solidFill>
            </p:spPr>
          </p:sp>
          <p:sp>
            <p:nvSpPr>
              <p:cNvPr id="142" name="TextBox 13"/>
              <p:cNvSpPr txBox="1"/>
              <p:nvPr/>
            </p:nvSpPr>
            <p:spPr>
              <a:xfrm>
                <a:off x="0" y="-28575"/>
                <a:ext cx="799984" cy="70956"/>
              </a:xfrm>
              <a:prstGeom prst="rect">
                <a:avLst/>
              </a:prstGeom>
            </p:spPr>
            <p:txBody>
              <a:bodyPr lIns="36928" tIns="36928" rIns="36928" bIns="36928" rtlCol="0" anchor="ctr"/>
              <a:p>
                <a:pPr algn="ctr">
                  <a:lnSpc>
                    <a:spcPts val="1425"/>
                  </a:lnSpc>
                </a:pPr>
              </a:p>
            </p:txBody>
          </p:sp>
        </p:grpSp>
        <p:grpSp>
          <p:nvGrpSpPr>
            <p:cNvPr id="143" name="Group 14"/>
            <p:cNvGrpSpPr/>
            <p:nvPr/>
          </p:nvGrpSpPr>
          <p:grpSpPr>
            <a:xfrm rot="0">
              <a:off x="483" y="11014"/>
              <a:ext cx="246" cy="248"/>
              <a:chOff x="0" y="0"/>
              <a:chExt cx="42092" cy="42381"/>
            </a:xfrm>
          </p:grpSpPr>
          <p:sp>
            <p:nvSpPr>
              <p:cNvPr id="144" name="Freeform 15"/>
              <p:cNvSpPr/>
              <p:nvPr/>
            </p:nvSpPr>
            <p:spPr>
              <a:xfrm>
                <a:off x="0" y="0"/>
                <a:ext cx="42092" cy="42381"/>
              </a:xfrm>
              <a:custGeom>
                <a:avLst/>
                <a:gdLst/>
                <a:ahLst/>
                <a:cxnLst/>
                <a:rect l="l" t="t" r="r" b="b"/>
                <a:pathLst>
                  <a:path w="42092" h="42381">
                    <a:moveTo>
                      <a:pt x="0" y="0"/>
                    </a:moveTo>
                    <a:lnTo>
                      <a:pt x="42092" y="0"/>
                    </a:lnTo>
                    <a:lnTo>
                      <a:pt x="42092" y="42381"/>
                    </a:lnTo>
                    <a:lnTo>
                      <a:pt x="0" y="42381"/>
                    </a:lnTo>
                    <a:close/>
                  </a:path>
                </a:pathLst>
              </a:custGeom>
              <a:solidFill>
                <a:srgbClr val="CF695B"/>
              </a:solidFill>
            </p:spPr>
          </p:sp>
          <p:sp>
            <p:nvSpPr>
              <p:cNvPr id="145" name="TextBox 16"/>
              <p:cNvSpPr txBox="1"/>
              <p:nvPr/>
            </p:nvSpPr>
            <p:spPr>
              <a:xfrm>
                <a:off x="0" y="-28575"/>
                <a:ext cx="42092" cy="70956"/>
              </a:xfrm>
              <a:prstGeom prst="rect">
                <a:avLst/>
              </a:prstGeom>
            </p:spPr>
            <p:txBody>
              <a:bodyPr lIns="36928" tIns="36928" rIns="36928" bIns="36928" rtlCol="0" anchor="ctr"/>
              <a:p>
                <a:pPr algn="ctr">
                  <a:lnSpc>
                    <a:spcPts val="1425"/>
                  </a:lnSpc>
                </a:pPr>
              </a:p>
            </p:txBody>
          </p:sp>
        </p:grpSp>
        <p:grpSp>
          <p:nvGrpSpPr>
            <p:cNvPr id="146" name="Group 17"/>
            <p:cNvGrpSpPr/>
            <p:nvPr/>
          </p:nvGrpSpPr>
          <p:grpSpPr>
            <a:xfrm rot="0">
              <a:off x="11520" y="11014"/>
              <a:ext cx="246" cy="248"/>
              <a:chOff x="0" y="0"/>
              <a:chExt cx="42092" cy="42381"/>
            </a:xfrm>
          </p:grpSpPr>
          <p:sp>
            <p:nvSpPr>
              <p:cNvPr id="147" name="Freeform 18"/>
              <p:cNvSpPr/>
              <p:nvPr/>
            </p:nvSpPr>
            <p:spPr>
              <a:xfrm>
                <a:off x="0" y="0"/>
                <a:ext cx="42092" cy="42381"/>
              </a:xfrm>
              <a:custGeom>
                <a:avLst/>
                <a:gdLst/>
                <a:ahLst/>
                <a:cxnLst/>
                <a:rect l="l" t="t" r="r" b="b"/>
                <a:pathLst>
                  <a:path w="42092" h="42381">
                    <a:moveTo>
                      <a:pt x="0" y="0"/>
                    </a:moveTo>
                    <a:lnTo>
                      <a:pt x="42092" y="0"/>
                    </a:lnTo>
                    <a:lnTo>
                      <a:pt x="42092" y="42381"/>
                    </a:lnTo>
                    <a:lnTo>
                      <a:pt x="0" y="42381"/>
                    </a:lnTo>
                    <a:close/>
                  </a:path>
                </a:pathLst>
              </a:custGeom>
              <a:solidFill>
                <a:srgbClr val="CF695B"/>
              </a:solidFill>
            </p:spPr>
          </p:sp>
          <p:sp>
            <p:nvSpPr>
              <p:cNvPr id="148" name="TextBox 19"/>
              <p:cNvSpPr txBox="1"/>
              <p:nvPr/>
            </p:nvSpPr>
            <p:spPr>
              <a:xfrm>
                <a:off x="0" y="-28575"/>
                <a:ext cx="42092" cy="70956"/>
              </a:xfrm>
              <a:prstGeom prst="rect">
                <a:avLst/>
              </a:prstGeom>
            </p:spPr>
            <p:txBody>
              <a:bodyPr lIns="36928" tIns="36928" rIns="36928" bIns="36928" rtlCol="0" anchor="ctr"/>
              <a:p>
                <a:pPr algn="ctr">
                  <a:lnSpc>
                    <a:spcPts val="1425"/>
                  </a:lnSpc>
                </a:p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13360" y="9707245"/>
            <a:ext cx="7331710" cy="158115"/>
            <a:chOff x="480" y="14927"/>
            <a:chExt cx="11281" cy="249"/>
          </a:xfrm>
        </p:grpSpPr>
        <p:grpSp>
          <p:nvGrpSpPr>
            <p:cNvPr id="149" name="Group 29"/>
            <p:cNvGrpSpPr/>
            <p:nvPr/>
          </p:nvGrpSpPr>
          <p:grpSpPr>
            <a:xfrm rot="0">
              <a:off x="480" y="14927"/>
              <a:ext cx="11264" cy="248"/>
              <a:chOff x="0" y="0"/>
              <a:chExt cx="799984" cy="42381"/>
            </a:xfrm>
          </p:grpSpPr>
          <p:sp>
            <p:nvSpPr>
              <p:cNvPr id="150" name="Freeform 30"/>
              <p:cNvSpPr/>
              <p:nvPr/>
            </p:nvSpPr>
            <p:spPr>
              <a:xfrm>
                <a:off x="0" y="0"/>
                <a:ext cx="799984" cy="42381"/>
              </a:xfrm>
              <a:custGeom>
                <a:avLst/>
                <a:gdLst/>
                <a:ahLst/>
                <a:cxnLst/>
                <a:rect l="l" t="t" r="r" b="b"/>
                <a:pathLst>
                  <a:path w="799984" h="42381">
                    <a:moveTo>
                      <a:pt x="0" y="0"/>
                    </a:moveTo>
                    <a:lnTo>
                      <a:pt x="799984" y="0"/>
                    </a:lnTo>
                    <a:lnTo>
                      <a:pt x="799984" y="42381"/>
                    </a:lnTo>
                    <a:lnTo>
                      <a:pt x="0" y="42381"/>
                    </a:lnTo>
                    <a:close/>
                  </a:path>
                </a:pathLst>
              </a:custGeom>
              <a:solidFill>
                <a:srgbClr val="F4A590"/>
              </a:solidFill>
            </p:spPr>
          </p:sp>
          <p:sp>
            <p:nvSpPr>
              <p:cNvPr id="151" name="TextBox 31"/>
              <p:cNvSpPr txBox="1"/>
              <p:nvPr/>
            </p:nvSpPr>
            <p:spPr>
              <a:xfrm>
                <a:off x="0" y="-28575"/>
                <a:ext cx="799984" cy="70956"/>
              </a:xfrm>
              <a:prstGeom prst="rect">
                <a:avLst/>
              </a:prstGeom>
            </p:spPr>
            <p:txBody>
              <a:bodyPr lIns="36928" tIns="36928" rIns="36928" bIns="36928" rtlCol="0" anchor="ctr"/>
              <a:p>
                <a:pPr algn="ctr">
                  <a:lnSpc>
                    <a:spcPts val="1425"/>
                  </a:lnSpc>
                </a:pPr>
              </a:p>
            </p:txBody>
          </p:sp>
        </p:grpSp>
        <p:grpSp>
          <p:nvGrpSpPr>
            <p:cNvPr id="152" name="Group 32"/>
            <p:cNvGrpSpPr/>
            <p:nvPr/>
          </p:nvGrpSpPr>
          <p:grpSpPr>
            <a:xfrm rot="0">
              <a:off x="505" y="14927"/>
              <a:ext cx="246" cy="248"/>
              <a:chOff x="0" y="0"/>
              <a:chExt cx="42092" cy="42381"/>
            </a:xfrm>
          </p:grpSpPr>
          <p:sp>
            <p:nvSpPr>
              <p:cNvPr id="153" name="Freeform 33"/>
              <p:cNvSpPr/>
              <p:nvPr/>
            </p:nvSpPr>
            <p:spPr>
              <a:xfrm>
                <a:off x="0" y="0"/>
                <a:ext cx="42092" cy="42381"/>
              </a:xfrm>
              <a:custGeom>
                <a:avLst/>
                <a:gdLst/>
                <a:ahLst/>
                <a:cxnLst/>
                <a:rect l="l" t="t" r="r" b="b"/>
                <a:pathLst>
                  <a:path w="42092" h="42381">
                    <a:moveTo>
                      <a:pt x="0" y="0"/>
                    </a:moveTo>
                    <a:lnTo>
                      <a:pt x="42092" y="0"/>
                    </a:lnTo>
                    <a:lnTo>
                      <a:pt x="42092" y="42381"/>
                    </a:lnTo>
                    <a:lnTo>
                      <a:pt x="0" y="42381"/>
                    </a:lnTo>
                    <a:close/>
                  </a:path>
                </a:pathLst>
              </a:custGeom>
              <a:solidFill>
                <a:srgbClr val="CF695B"/>
              </a:solidFill>
            </p:spPr>
          </p:sp>
          <p:sp>
            <p:nvSpPr>
              <p:cNvPr id="154" name="TextBox 34"/>
              <p:cNvSpPr txBox="1"/>
              <p:nvPr/>
            </p:nvSpPr>
            <p:spPr>
              <a:xfrm>
                <a:off x="0" y="-28575"/>
                <a:ext cx="42092" cy="70956"/>
              </a:xfrm>
              <a:prstGeom prst="rect">
                <a:avLst/>
              </a:prstGeom>
            </p:spPr>
            <p:txBody>
              <a:bodyPr lIns="36928" tIns="36928" rIns="36928" bIns="36928" rtlCol="0" anchor="ctr"/>
              <a:p>
                <a:pPr algn="ctr">
                  <a:lnSpc>
                    <a:spcPts val="1425"/>
                  </a:lnSpc>
                </a:pPr>
              </a:p>
            </p:txBody>
          </p:sp>
        </p:grpSp>
        <p:grpSp>
          <p:nvGrpSpPr>
            <p:cNvPr id="155" name="Group 35"/>
            <p:cNvGrpSpPr/>
            <p:nvPr/>
          </p:nvGrpSpPr>
          <p:grpSpPr>
            <a:xfrm rot="0">
              <a:off x="11515" y="14928"/>
              <a:ext cx="246" cy="248"/>
              <a:chOff x="0" y="0"/>
              <a:chExt cx="42092" cy="42381"/>
            </a:xfrm>
          </p:grpSpPr>
          <p:sp>
            <p:nvSpPr>
              <p:cNvPr id="156" name="Freeform 36"/>
              <p:cNvSpPr/>
              <p:nvPr/>
            </p:nvSpPr>
            <p:spPr>
              <a:xfrm>
                <a:off x="0" y="0"/>
                <a:ext cx="42092" cy="42381"/>
              </a:xfrm>
              <a:custGeom>
                <a:avLst/>
                <a:gdLst/>
                <a:ahLst/>
                <a:cxnLst/>
                <a:rect l="l" t="t" r="r" b="b"/>
                <a:pathLst>
                  <a:path w="42092" h="42381">
                    <a:moveTo>
                      <a:pt x="0" y="0"/>
                    </a:moveTo>
                    <a:lnTo>
                      <a:pt x="42092" y="0"/>
                    </a:lnTo>
                    <a:lnTo>
                      <a:pt x="42092" y="42381"/>
                    </a:lnTo>
                    <a:lnTo>
                      <a:pt x="0" y="42381"/>
                    </a:lnTo>
                    <a:close/>
                  </a:path>
                </a:pathLst>
              </a:custGeom>
              <a:solidFill>
                <a:srgbClr val="CF695B"/>
              </a:solidFill>
            </p:spPr>
          </p:sp>
          <p:sp>
            <p:nvSpPr>
              <p:cNvPr id="157" name="TextBox 37"/>
              <p:cNvSpPr txBox="1"/>
              <p:nvPr/>
            </p:nvSpPr>
            <p:spPr>
              <a:xfrm>
                <a:off x="0" y="-28575"/>
                <a:ext cx="42092" cy="70956"/>
              </a:xfrm>
              <a:prstGeom prst="rect">
                <a:avLst/>
              </a:prstGeom>
            </p:spPr>
            <p:txBody>
              <a:bodyPr lIns="36928" tIns="36928" rIns="36928" bIns="36928" rtlCol="0" anchor="ctr"/>
              <a:p>
                <a:pPr algn="ctr">
                  <a:lnSpc>
                    <a:spcPts val="1425"/>
                  </a:lnSpc>
                </a:pPr>
              </a:p>
            </p:txBody>
          </p:sp>
        </p:grpSp>
      </p:grpSp>
      <p:grpSp>
        <p:nvGrpSpPr>
          <p:cNvPr id="161" name="Group 95"/>
          <p:cNvGrpSpPr/>
          <p:nvPr/>
        </p:nvGrpSpPr>
        <p:grpSpPr>
          <a:xfrm rot="0">
            <a:off x="4800600" y="5934710"/>
            <a:ext cx="2749550" cy="157480"/>
            <a:chOff x="0" y="0"/>
            <a:chExt cx="950575" cy="42381"/>
          </a:xfrm>
        </p:grpSpPr>
        <p:sp>
          <p:nvSpPr>
            <p:cNvPr id="162" name="Freeform 96"/>
            <p:cNvSpPr/>
            <p:nvPr/>
          </p:nvSpPr>
          <p:spPr>
            <a:xfrm>
              <a:off x="0" y="0"/>
              <a:ext cx="950575" cy="42381"/>
            </a:xfrm>
            <a:custGeom>
              <a:avLst/>
              <a:gdLst/>
              <a:ahLst/>
              <a:cxnLst/>
              <a:rect l="l" t="t" r="r" b="b"/>
              <a:pathLst>
                <a:path w="950575" h="42381">
                  <a:moveTo>
                    <a:pt x="0" y="0"/>
                  </a:moveTo>
                  <a:lnTo>
                    <a:pt x="950575" y="0"/>
                  </a:lnTo>
                  <a:lnTo>
                    <a:pt x="950575" y="42381"/>
                  </a:lnTo>
                  <a:lnTo>
                    <a:pt x="0" y="42381"/>
                  </a:lnTo>
                  <a:close/>
                </a:path>
              </a:pathLst>
            </a:custGeom>
            <a:solidFill>
              <a:srgbClr val="99C2C6"/>
            </a:solidFill>
          </p:spPr>
        </p:sp>
        <p:sp>
          <p:nvSpPr>
            <p:cNvPr id="163" name="TextBox 97"/>
            <p:cNvSpPr txBox="1"/>
            <p:nvPr/>
          </p:nvSpPr>
          <p:spPr>
            <a:xfrm>
              <a:off x="0" y="-28575"/>
              <a:ext cx="950575" cy="70956"/>
            </a:xfrm>
            <a:prstGeom prst="rect">
              <a:avLst/>
            </a:prstGeom>
          </p:spPr>
          <p:txBody>
            <a:bodyPr lIns="36928" tIns="36928" rIns="36928" bIns="36928" rtlCol="0" anchor="ctr"/>
            <a:p>
              <a:pPr algn="ctr">
                <a:lnSpc>
                  <a:spcPts val="1425"/>
                </a:lnSpc>
              </a:pPr>
            </a:p>
          </p:txBody>
        </p:sp>
      </p:grpSp>
      <p:grpSp>
        <p:nvGrpSpPr>
          <p:cNvPr id="164" name="Group 98"/>
          <p:cNvGrpSpPr/>
          <p:nvPr/>
        </p:nvGrpSpPr>
        <p:grpSpPr>
          <a:xfrm rot="0">
            <a:off x="4801945" y="5932120"/>
            <a:ext cx="156455" cy="157530"/>
            <a:chOff x="0" y="0"/>
            <a:chExt cx="42092" cy="42381"/>
          </a:xfrm>
        </p:grpSpPr>
        <p:sp>
          <p:nvSpPr>
            <p:cNvPr id="165" name="Freeform 99"/>
            <p:cNvSpPr/>
            <p:nvPr/>
          </p:nvSpPr>
          <p:spPr>
            <a:xfrm>
              <a:off x="0" y="0"/>
              <a:ext cx="42092" cy="42381"/>
            </a:xfrm>
            <a:custGeom>
              <a:avLst/>
              <a:gdLst/>
              <a:ahLst/>
              <a:cxnLst/>
              <a:rect l="l" t="t" r="r" b="b"/>
              <a:pathLst>
                <a:path w="42092" h="42381">
                  <a:moveTo>
                    <a:pt x="0" y="0"/>
                  </a:moveTo>
                  <a:lnTo>
                    <a:pt x="42092" y="0"/>
                  </a:lnTo>
                  <a:lnTo>
                    <a:pt x="42092" y="42381"/>
                  </a:lnTo>
                  <a:lnTo>
                    <a:pt x="0" y="42381"/>
                  </a:lnTo>
                  <a:close/>
                </a:path>
              </a:pathLst>
            </a:custGeom>
            <a:solidFill>
              <a:srgbClr val="577B82"/>
            </a:solidFill>
          </p:spPr>
        </p:sp>
        <p:sp>
          <p:nvSpPr>
            <p:cNvPr id="166" name="TextBox 100"/>
            <p:cNvSpPr txBox="1"/>
            <p:nvPr/>
          </p:nvSpPr>
          <p:spPr>
            <a:xfrm>
              <a:off x="0" y="-28575"/>
              <a:ext cx="42092" cy="70956"/>
            </a:xfrm>
            <a:prstGeom prst="rect">
              <a:avLst/>
            </a:prstGeom>
          </p:spPr>
          <p:txBody>
            <a:bodyPr lIns="36928" tIns="36928" rIns="36928" bIns="36928" rtlCol="0" anchor="ctr"/>
            <a:p>
              <a:pPr algn="ctr">
                <a:lnSpc>
                  <a:spcPts val="1425"/>
                </a:lnSpc>
              </a:pPr>
            </a:p>
          </p:txBody>
        </p:sp>
      </p:grpSp>
      <p:grpSp>
        <p:nvGrpSpPr>
          <p:cNvPr id="167" name="Group 101"/>
          <p:cNvGrpSpPr/>
          <p:nvPr/>
        </p:nvGrpSpPr>
        <p:grpSpPr>
          <a:xfrm rot="0">
            <a:off x="7391371" y="5934660"/>
            <a:ext cx="156455" cy="157530"/>
            <a:chOff x="0" y="0"/>
            <a:chExt cx="42092" cy="42381"/>
          </a:xfrm>
        </p:grpSpPr>
        <p:sp>
          <p:nvSpPr>
            <p:cNvPr id="168" name="Freeform 102"/>
            <p:cNvSpPr/>
            <p:nvPr/>
          </p:nvSpPr>
          <p:spPr>
            <a:xfrm>
              <a:off x="0" y="0"/>
              <a:ext cx="42092" cy="42381"/>
            </a:xfrm>
            <a:custGeom>
              <a:avLst/>
              <a:gdLst/>
              <a:ahLst/>
              <a:cxnLst/>
              <a:rect l="l" t="t" r="r" b="b"/>
              <a:pathLst>
                <a:path w="42092" h="42381">
                  <a:moveTo>
                    <a:pt x="0" y="0"/>
                  </a:moveTo>
                  <a:lnTo>
                    <a:pt x="42092" y="0"/>
                  </a:lnTo>
                  <a:lnTo>
                    <a:pt x="42092" y="42381"/>
                  </a:lnTo>
                  <a:lnTo>
                    <a:pt x="0" y="42381"/>
                  </a:lnTo>
                  <a:close/>
                </a:path>
              </a:pathLst>
            </a:custGeom>
            <a:solidFill>
              <a:srgbClr val="577B82"/>
            </a:solidFill>
          </p:spPr>
        </p:sp>
        <p:sp>
          <p:nvSpPr>
            <p:cNvPr id="169" name="TextBox 103"/>
            <p:cNvSpPr txBox="1"/>
            <p:nvPr/>
          </p:nvSpPr>
          <p:spPr>
            <a:xfrm>
              <a:off x="0" y="-28575"/>
              <a:ext cx="42092" cy="70956"/>
            </a:xfrm>
            <a:prstGeom prst="rect">
              <a:avLst/>
            </a:prstGeom>
          </p:spPr>
          <p:txBody>
            <a:bodyPr lIns="36928" tIns="36928" rIns="36928" bIns="36928" rtlCol="0" anchor="ctr"/>
            <a:p>
              <a:pPr algn="ctr">
                <a:lnSpc>
                  <a:spcPts val="1425"/>
                </a:lnSpc>
              </a:pPr>
            </a:p>
          </p:txBody>
        </p:sp>
      </p:grpSp>
      <p:grpSp>
        <p:nvGrpSpPr>
          <p:cNvPr id="170" name="Group 95"/>
          <p:cNvGrpSpPr/>
          <p:nvPr/>
        </p:nvGrpSpPr>
        <p:grpSpPr>
          <a:xfrm rot="0">
            <a:off x="4798060" y="4060825"/>
            <a:ext cx="2749550" cy="157480"/>
            <a:chOff x="0" y="0"/>
            <a:chExt cx="950575" cy="42381"/>
          </a:xfrm>
        </p:grpSpPr>
        <p:sp>
          <p:nvSpPr>
            <p:cNvPr id="171" name="Freeform 96"/>
            <p:cNvSpPr/>
            <p:nvPr/>
          </p:nvSpPr>
          <p:spPr>
            <a:xfrm>
              <a:off x="0" y="0"/>
              <a:ext cx="950575" cy="42381"/>
            </a:xfrm>
            <a:custGeom>
              <a:avLst/>
              <a:gdLst/>
              <a:ahLst/>
              <a:cxnLst/>
              <a:rect l="l" t="t" r="r" b="b"/>
              <a:pathLst>
                <a:path w="950575" h="42381">
                  <a:moveTo>
                    <a:pt x="0" y="0"/>
                  </a:moveTo>
                  <a:lnTo>
                    <a:pt x="950575" y="0"/>
                  </a:lnTo>
                  <a:lnTo>
                    <a:pt x="950575" y="42381"/>
                  </a:lnTo>
                  <a:lnTo>
                    <a:pt x="0" y="42381"/>
                  </a:lnTo>
                  <a:close/>
                </a:path>
              </a:pathLst>
            </a:custGeom>
            <a:solidFill>
              <a:srgbClr val="99C2C6"/>
            </a:solidFill>
          </p:spPr>
        </p:sp>
        <p:sp>
          <p:nvSpPr>
            <p:cNvPr id="172" name="TextBox 97"/>
            <p:cNvSpPr txBox="1"/>
            <p:nvPr/>
          </p:nvSpPr>
          <p:spPr>
            <a:xfrm>
              <a:off x="0" y="-28575"/>
              <a:ext cx="950575" cy="70956"/>
            </a:xfrm>
            <a:prstGeom prst="rect">
              <a:avLst/>
            </a:prstGeom>
          </p:spPr>
          <p:txBody>
            <a:bodyPr lIns="36928" tIns="36928" rIns="36928" bIns="36928" rtlCol="0" anchor="ctr"/>
            <a:p>
              <a:pPr algn="ctr">
                <a:lnSpc>
                  <a:spcPts val="1425"/>
                </a:lnSpc>
              </a:pPr>
            </a:p>
          </p:txBody>
        </p:sp>
      </p:grpSp>
      <p:grpSp>
        <p:nvGrpSpPr>
          <p:cNvPr id="173" name="Group 98"/>
          <p:cNvGrpSpPr/>
          <p:nvPr/>
        </p:nvGrpSpPr>
        <p:grpSpPr>
          <a:xfrm rot="0">
            <a:off x="4799405" y="4058235"/>
            <a:ext cx="156455" cy="157530"/>
            <a:chOff x="0" y="0"/>
            <a:chExt cx="42092" cy="42381"/>
          </a:xfrm>
        </p:grpSpPr>
        <p:sp>
          <p:nvSpPr>
            <p:cNvPr id="174" name="Freeform 99"/>
            <p:cNvSpPr/>
            <p:nvPr/>
          </p:nvSpPr>
          <p:spPr>
            <a:xfrm>
              <a:off x="0" y="0"/>
              <a:ext cx="42092" cy="42381"/>
            </a:xfrm>
            <a:custGeom>
              <a:avLst/>
              <a:gdLst/>
              <a:ahLst/>
              <a:cxnLst/>
              <a:rect l="l" t="t" r="r" b="b"/>
              <a:pathLst>
                <a:path w="42092" h="42381">
                  <a:moveTo>
                    <a:pt x="0" y="0"/>
                  </a:moveTo>
                  <a:lnTo>
                    <a:pt x="42092" y="0"/>
                  </a:lnTo>
                  <a:lnTo>
                    <a:pt x="42092" y="42381"/>
                  </a:lnTo>
                  <a:lnTo>
                    <a:pt x="0" y="42381"/>
                  </a:lnTo>
                  <a:close/>
                </a:path>
              </a:pathLst>
            </a:custGeom>
            <a:solidFill>
              <a:srgbClr val="577B82"/>
            </a:solidFill>
          </p:spPr>
        </p:sp>
        <p:sp>
          <p:nvSpPr>
            <p:cNvPr id="175" name="TextBox 100"/>
            <p:cNvSpPr txBox="1"/>
            <p:nvPr/>
          </p:nvSpPr>
          <p:spPr>
            <a:xfrm>
              <a:off x="0" y="-28575"/>
              <a:ext cx="42092" cy="70956"/>
            </a:xfrm>
            <a:prstGeom prst="rect">
              <a:avLst/>
            </a:prstGeom>
          </p:spPr>
          <p:txBody>
            <a:bodyPr lIns="36928" tIns="36928" rIns="36928" bIns="36928" rtlCol="0" anchor="ctr"/>
            <a:p>
              <a:pPr algn="ctr">
                <a:lnSpc>
                  <a:spcPts val="1425"/>
                </a:lnSpc>
              </a:pPr>
            </a:p>
          </p:txBody>
        </p:sp>
      </p:grpSp>
      <p:grpSp>
        <p:nvGrpSpPr>
          <p:cNvPr id="176" name="Group 101"/>
          <p:cNvGrpSpPr/>
          <p:nvPr/>
        </p:nvGrpSpPr>
        <p:grpSpPr>
          <a:xfrm rot="0">
            <a:off x="7388831" y="4060775"/>
            <a:ext cx="156455" cy="157530"/>
            <a:chOff x="0" y="0"/>
            <a:chExt cx="42092" cy="42381"/>
          </a:xfrm>
        </p:grpSpPr>
        <p:sp>
          <p:nvSpPr>
            <p:cNvPr id="177" name="Freeform 102"/>
            <p:cNvSpPr/>
            <p:nvPr/>
          </p:nvSpPr>
          <p:spPr>
            <a:xfrm>
              <a:off x="0" y="0"/>
              <a:ext cx="42092" cy="42381"/>
            </a:xfrm>
            <a:custGeom>
              <a:avLst/>
              <a:gdLst/>
              <a:ahLst/>
              <a:cxnLst/>
              <a:rect l="l" t="t" r="r" b="b"/>
              <a:pathLst>
                <a:path w="42092" h="42381">
                  <a:moveTo>
                    <a:pt x="0" y="0"/>
                  </a:moveTo>
                  <a:lnTo>
                    <a:pt x="42092" y="0"/>
                  </a:lnTo>
                  <a:lnTo>
                    <a:pt x="42092" y="42381"/>
                  </a:lnTo>
                  <a:lnTo>
                    <a:pt x="0" y="42381"/>
                  </a:lnTo>
                  <a:close/>
                </a:path>
              </a:pathLst>
            </a:custGeom>
            <a:solidFill>
              <a:srgbClr val="577B82"/>
            </a:solidFill>
          </p:spPr>
        </p:sp>
        <p:sp>
          <p:nvSpPr>
            <p:cNvPr id="178" name="TextBox 103"/>
            <p:cNvSpPr txBox="1"/>
            <p:nvPr/>
          </p:nvSpPr>
          <p:spPr>
            <a:xfrm>
              <a:off x="0" y="-28575"/>
              <a:ext cx="42092" cy="70956"/>
            </a:xfrm>
            <a:prstGeom prst="rect">
              <a:avLst/>
            </a:prstGeom>
          </p:spPr>
          <p:txBody>
            <a:bodyPr lIns="36928" tIns="36928" rIns="36928" bIns="36928" rtlCol="0" anchor="ctr"/>
            <a:p>
              <a:pPr algn="ctr">
                <a:lnSpc>
                  <a:spcPts val="1425"/>
                </a:lnSpc>
              </a:pPr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3965575" y="7266305"/>
            <a:ext cx="3175000" cy="1076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SG" altLang="en-US" sz="1000">
                <a:solidFill>
                  <a:srgbClr val="173A4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“Graceful Bonds was more than just an activity - it was a deeply moving experience. It allowed me to connect not only with others but also with myself on a level I hadn’t expected. The atmosphere was calm, and beautifully structured to encourage our team ”</a:t>
            </a:r>
            <a:endParaRPr lang="en-SG" altLang="en-US" sz="1000">
              <a:solidFill>
                <a:srgbClr val="173A4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5" name="TextBox 77"/>
          <p:cNvSpPr txBox="1"/>
          <p:nvPr/>
        </p:nvSpPr>
        <p:spPr>
          <a:xfrm>
            <a:off x="3965575" y="6939915"/>
            <a:ext cx="3340100" cy="26733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algn="l">
              <a:lnSpc>
                <a:spcPts val="1960"/>
              </a:lnSpc>
            </a:pPr>
            <a:r>
              <a:rPr lang="en-SG" altLang="en-US" sz="1200" b="1">
                <a:solidFill>
                  <a:srgbClr val="577B82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Mangalam Vijayakumar - parent of Sugan, (K1) </a:t>
            </a:r>
            <a:endParaRPr lang="en-SG" altLang="en-US" sz="1200" b="1">
              <a:solidFill>
                <a:srgbClr val="577B82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WPS Presentation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Poppins</vt:lpstr>
      <vt:lpstr>The Seasons Bold</vt:lpstr>
      <vt:lpstr>Segoe Print</vt:lpstr>
      <vt:lpstr>Poppins Bold</vt:lpstr>
      <vt:lpstr>Microsoft YaHei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Education Newsletter in Sage Red and Cream Gingham Floral Style</dc:title>
  <dc:creator/>
  <cp:lastModifiedBy>Lam Michelle</cp:lastModifiedBy>
  <cp:revision>5</cp:revision>
  <dcterms:created xsi:type="dcterms:W3CDTF">2006-08-16T00:00:00Z</dcterms:created>
  <dcterms:modified xsi:type="dcterms:W3CDTF">2025-07-14T09:42:11Z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C25D1B7591D44B7E9ACFE39F69E29D1A_13</vt:lpwstr>
  </property>
  <property fmtid="{D5CDD505-2E9C-101B-9397-08002B2CF9AE}" pid="3" name="KSOProductBuildVer">
    <vt:lpwstr>1033-12.2.0.21931</vt:lpwstr>
  </property>
</Properties>
</file>